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sldIdLst>
    <p:sldId id="323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7" r:id="rId11"/>
    <p:sldId id="292" r:id="rId12"/>
    <p:sldId id="310" r:id="rId13"/>
    <p:sldId id="311" r:id="rId14"/>
    <p:sldId id="312" r:id="rId15"/>
    <p:sldId id="313" r:id="rId16"/>
    <p:sldId id="339" r:id="rId17"/>
    <p:sldId id="340" r:id="rId18"/>
    <p:sldId id="345" r:id="rId19"/>
    <p:sldId id="343" r:id="rId20"/>
    <p:sldId id="347" r:id="rId21"/>
    <p:sldId id="350" r:id="rId22"/>
    <p:sldId id="318" r:id="rId23"/>
    <p:sldId id="309" r:id="rId24"/>
    <p:sldId id="32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66"/>
    <a:srgbClr val="FFCC99"/>
    <a:srgbClr val="FFCCFF"/>
    <a:srgbClr val="CC99FF"/>
    <a:srgbClr val="DDDDDD"/>
    <a:srgbClr val="A6F6F8"/>
    <a:srgbClr val="00CC00"/>
    <a:srgbClr val="8080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>
        <p:scale>
          <a:sx n="66" d="100"/>
          <a:sy n="66" d="100"/>
        </p:scale>
        <p:origin x="-149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всего педагогов</c:v>
                </c:pt>
                <c:pt idx="1">
                  <c:v>начинающие педагоги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31.5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всего педагогов</c:v>
                </c:pt>
                <c:pt idx="1">
                  <c:v>начинающие педагоги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26.3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всего педагогов</c:v>
                </c:pt>
                <c:pt idx="1">
                  <c:v>начинающие педагоги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36.800000000000004</c:v>
                </c:pt>
              </c:numCache>
            </c:numRef>
          </c:val>
        </c:ser>
        <c:shape val="cylinder"/>
        <c:axId val="130124032"/>
        <c:axId val="130138112"/>
        <c:axId val="0"/>
      </c:bar3DChart>
      <c:catAx>
        <c:axId val="130124032"/>
        <c:scaling>
          <c:orientation val="minMax"/>
        </c:scaling>
        <c:axPos val="b"/>
        <c:tickLblPos val="nextTo"/>
        <c:crossAx val="130138112"/>
        <c:crosses val="autoZero"/>
        <c:auto val="1"/>
        <c:lblAlgn val="ctr"/>
        <c:lblOffset val="100"/>
      </c:catAx>
      <c:valAx>
        <c:axId val="130138112"/>
        <c:scaling>
          <c:orientation val="minMax"/>
        </c:scaling>
        <c:axPos val="l"/>
        <c:majorGridlines/>
        <c:numFmt formatCode="General" sourceLinked="1"/>
        <c:tickLblPos val="nextTo"/>
        <c:crossAx val="13012403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Категория 2 от общего числа педагогов</c:v>
                </c:pt>
                <c:pt idx="1">
                  <c:v>2 категория мол. Спец от числа педагогов со 2 кат</c:v>
                </c:pt>
                <c:pt idx="2">
                  <c:v>б/к мол. Спец от общего числа педагогов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26.3</c:v>
                </c:pt>
                <c:pt idx="1">
                  <c:v>0.14000000000000001</c:v>
                </c:pt>
                <c:pt idx="2">
                  <c:v>15.7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Категория 2 от общего числа педагогов</c:v>
                </c:pt>
                <c:pt idx="1">
                  <c:v>2 категория мол. Спец от числа педагогов со 2 кат</c:v>
                </c:pt>
                <c:pt idx="2">
                  <c:v>б/к мол. Спец от общего числа педагогов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</c:v>
                </c:pt>
                <c:pt idx="1">
                  <c:v>4.2</c:v>
                </c:pt>
                <c:pt idx="2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Категория 2 от общего числа педагогов</c:v>
                </c:pt>
                <c:pt idx="1">
                  <c:v>2 категория мол. Спец от числа педагогов со 2 кат</c:v>
                </c:pt>
                <c:pt idx="2">
                  <c:v>б/к мол. Спец от общего числа педагогов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52.6</c:v>
                </c:pt>
                <c:pt idx="1">
                  <c:v>3.8</c:v>
                </c:pt>
                <c:pt idx="2">
                  <c:v>21</c:v>
                </c:pt>
              </c:numCache>
            </c:numRef>
          </c:val>
        </c:ser>
        <c:shape val="cylinder"/>
        <c:axId val="91142400"/>
        <c:axId val="91148288"/>
        <c:axId val="0"/>
      </c:bar3DChart>
      <c:catAx>
        <c:axId val="91142400"/>
        <c:scaling>
          <c:orientation val="minMax"/>
        </c:scaling>
        <c:axPos val="b"/>
        <c:tickLblPos val="nextTo"/>
        <c:crossAx val="91148288"/>
        <c:crosses val="autoZero"/>
        <c:auto val="1"/>
        <c:lblAlgn val="ctr"/>
        <c:lblOffset val="100"/>
      </c:catAx>
      <c:valAx>
        <c:axId val="91148288"/>
        <c:scaling>
          <c:orientation val="minMax"/>
        </c:scaling>
        <c:axPos val="l"/>
        <c:majorGridlines/>
        <c:numFmt formatCode="General" sourceLinked="1"/>
        <c:tickLblPos val="nextTo"/>
        <c:crossAx val="9114240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7157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21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025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D309D-9E9C-4BAE-88E1-18DF3EED3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9109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303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3406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8914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4819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0671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14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2656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5009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492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60779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94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10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189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947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28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664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434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127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27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226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9.wdp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Relationship Id="rId6" Type="http://schemas.microsoft.com/office/2007/relationships/hdphoto" Target="../media/hdphoto10.wdp"/><Relationship Id="rId11" Type="http://schemas.openxmlformats.org/officeDocument/2006/relationships/image" Target="../media/image15.jpeg"/><Relationship Id="rId5" Type="http://schemas.openxmlformats.org/officeDocument/2006/relationships/image" Target="../media/image19.jpeg"/><Relationship Id="rId10" Type="http://schemas.microsoft.com/office/2007/relationships/hdphoto" Target="../media/hdphoto11.wdp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microsoft.com/office/2007/relationships/hdphoto" Target="../media/hdphoto13.wdp"/><Relationship Id="rId4" Type="http://schemas.openxmlformats.org/officeDocument/2006/relationships/image" Target="../media/image24.jpeg"/><Relationship Id="rId9" Type="http://schemas.microsoft.com/office/2007/relationships/hdphoto" Target="../media/hdphoto15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time-to-shine-clip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5413" y="0"/>
            <a:ext cx="3588588" cy="3429000"/>
          </a:xfrm>
          <a:prstGeom prst="rect">
            <a:avLst/>
          </a:prstGeom>
        </p:spPr>
      </p:pic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571500" y="214313"/>
            <a:ext cx="7786688" cy="10001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 fromWordArt="1">
            <a:prstTxWarp prst="textPlain">
              <a:avLst>
                <a:gd name="adj" fmla="val 49412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136833"/>
            <a:ext cx="3096344" cy="37211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2492896"/>
            <a:ext cx="68945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методической работы 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молодыми педагогами 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ДОО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Методист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«ГККП «Д/с №6 «Солнышко»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Петрова Н.И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pic>
        <p:nvPicPr>
          <p:cNvPr id="13" name="Рисунок 12" descr="114557677______2x__5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6657975" cy="2876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WordArt 7"/>
          <p:cNvSpPr>
            <a:spLocks noChangeArrowheads="1" noChangeShapeType="1" noTextEdit="1"/>
          </p:cNvSpPr>
          <p:nvPr/>
        </p:nvSpPr>
        <p:spPr bwMode="auto">
          <a:xfrm>
            <a:off x="1015999" y="2852936"/>
            <a:ext cx="676275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9600" kern="10" dirty="0">
              <a:ln w="12700">
                <a:solidFill>
                  <a:srgbClr val="CC0000"/>
                </a:solidFill>
                <a:round/>
                <a:headEnd/>
                <a:tailEnd/>
              </a:ln>
              <a:solidFill>
                <a:srgbClr val="CC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125" name="WordArt 9"/>
          <p:cNvSpPr>
            <a:spLocks noChangeArrowheads="1" noChangeShapeType="1" noTextEdit="1"/>
          </p:cNvSpPr>
          <p:nvPr/>
        </p:nvSpPr>
        <p:spPr bwMode="auto">
          <a:xfrm>
            <a:off x="3059113" y="620713"/>
            <a:ext cx="437197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6000">
                    <a:srgbClr val="E81766"/>
                  </a:gs>
                  <a:gs pos="13499">
                    <a:srgbClr val="EE3F17"/>
                  </a:gs>
                  <a:gs pos="24001">
                    <a:srgbClr val="FFFF00"/>
                  </a:gs>
                  <a:gs pos="32500">
                    <a:srgbClr val="1A8D48"/>
                  </a:gs>
                  <a:gs pos="39500">
                    <a:srgbClr val="0819FB"/>
                  </a:gs>
                  <a:gs pos="50000">
                    <a:srgbClr val="A603AB"/>
                  </a:gs>
                  <a:gs pos="60501">
                    <a:srgbClr val="0819FB"/>
                  </a:gs>
                  <a:gs pos="67500">
                    <a:srgbClr val="1A8D48"/>
                  </a:gs>
                  <a:gs pos="75999">
                    <a:srgbClr val="FFFF00"/>
                  </a:gs>
                  <a:gs pos="86501">
                    <a:srgbClr val="EE3F17"/>
                  </a:gs>
                  <a:gs pos="94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495" t="18322" r="20827" b="37179"/>
          <a:stretch/>
        </p:blipFill>
        <p:spPr>
          <a:xfrm>
            <a:off x="452517" y="676703"/>
            <a:ext cx="1967806" cy="2009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13" r="11293" b="19262"/>
          <a:stretch/>
        </p:blipFill>
        <p:spPr>
          <a:xfrm>
            <a:off x="106624" y="2488531"/>
            <a:ext cx="1818750" cy="2090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48126" y="323759"/>
            <a:ext cx="44932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Клуб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«Школа молодого специалиста»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2016-2017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38" t="36286" r="20101" b="27676"/>
          <a:stretch/>
        </p:blipFill>
        <p:spPr>
          <a:xfrm>
            <a:off x="5578220" y="4055925"/>
            <a:ext cx="3228111" cy="2471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546" t="48158" r="43975" b="30303"/>
          <a:stretch/>
        </p:blipFill>
        <p:spPr>
          <a:xfrm>
            <a:off x="2306838" y="3077183"/>
            <a:ext cx="1670076" cy="2350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70225"/>
            <a:ext cx="1656184" cy="2050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08" t="9051" r="29016" b="43800"/>
          <a:stretch/>
        </p:blipFill>
        <p:spPr>
          <a:xfrm>
            <a:off x="6944856" y="319152"/>
            <a:ext cx="1919491" cy="2297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639" t="37980" r="16788" b="43223"/>
          <a:stretch/>
        </p:blipFill>
        <p:spPr>
          <a:xfrm>
            <a:off x="6234378" y="1789556"/>
            <a:ext cx="1413933" cy="2016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7192275" y="3077183"/>
            <a:ext cx="1931087" cy="7288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Гурьянова И.В.</a:t>
            </a:r>
          </a:p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Рыбинцева</a:t>
            </a:r>
            <a:r>
              <a:rPr lang="ru-RU" dirty="0" smtClean="0">
                <a:solidFill>
                  <a:prstClr val="black"/>
                </a:solidFill>
              </a:rPr>
              <a:t> О.Н.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61823" y="5700347"/>
            <a:ext cx="2017789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Батяшова</a:t>
            </a:r>
            <a:r>
              <a:rPr lang="ru-RU" dirty="0" smtClean="0">
                <a:solidFill>
                  <a:prstClr val="black"/>
                </a:solidFill>
              </a:rPr>
              <a:t> С.В.</a:t>
            </a:r>
          </a:p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Ишкова</a:t>
            </a:r>
            <a:r>
              <a:rPr lang="ru-RU" dirty="0" smtClean="0">
                <a:solidFill>
                  <a:prstClr val="black"/>
                </a:solidFill>
              </a:rPr>
              <a:t> Н.И.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40152" y="6027371"/>
            <a:ext cx="2592288" cy="730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Оточина</a:t>
            </a:r>
            <a:r>
              <a:rPr lang="ru-RU" dirty="0" smtClean="0">
                <a:solidFill>
                  <a:prstClr val="black"/>
                </a:solidFill>
              </a:rPr>
              <a:t> С.В.</a:t>
            </a:r>
          </a:p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Иткулова</a:t>
            </a:r>
            <a:r>
              <a:rPr lang="ru-RU" dirty="0" smtClean="0">
                <a:solidFill>
                  <a:prstClr val="black"/>
                </a:solidFill>
              </a:rPr>
              <a:t> Ж.К.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1229" y="4291631"/>
            <a:ext cx="2055318" cy="79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</a:rPr>
              <a:t>Жулгутинова</a:t>
            </a:r>
            <a:r>
              <a:rPr lang="ru-RU" dirty="0" smtClean="0">
                <a:solidFill>
                  <a:prstClr val="black"/>
                </a:solidFill>
              </a:rPr>
              <a:t> К.С.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Харькова С.В.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441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692261"/>
            <a:ext cx="2640873" cy="198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355" b="10804"/>
          <a:stretch/>
        </p:blipFill>
        <p:spPr>
          <a:xfrm>
            <a:off x="4332114" y="783129"/>
            <a:ext cx="4388108" cy="266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864" b="18900"/>
          <a:stretch/>
        </p:blipFill>
        <p:spPr>
          <a:xfrm>
            <a:off x="971600" y="2703883"/>
            <a:ext cx="4273636" cy="2283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005" y="3840145"/>
            <a:ext cx="3501238" cy="2625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823799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302" b="19313"/>
          <a:stretch/>
        </p:blipFill>
        <p:spPr>
          <a:xfrm>
            <a:off x="395536" y="592581"/>
            <a:ext cx="4888657" cy="2543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07" y="3501008"/>
            <a:ext cx="4240404" cy="3180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43" t="6414"/>
          <a:stretch/>
        </p:blipFill>
        <p:spPr>
          <a:xfrm>
            <a:off x="5436096" y="1223548"/>
            <a:ext cx="3326392" cy="2522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575"/>
          <a:stretch/>
        </p:blipFill>
        <p:spPr>
          <a:xfrm>
            <a:off x="4673502" y="3936507"/>
            <a:ext cx="4153131" cy="2660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26982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64" t="17568" r="5434" b="19311"/>
          <a:stretch/>
        </p:blipFill>
        <p:spPr>
          <a:xfrm>
            <a:off x="323528" y="476672"/>
            <a:ext cx="4617742" cy="2399613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31345"/>
            <a:ext cx="3073245" cy="2368246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326" y="1299617"/>
            <a:ext cx="3703274" cy="2777455"/>
          </a:xfrm>
          <a:prstGeom prst="rect">
            <a:avLst/>
          </a:prstGeom>
          <a:ln w="38100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562954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80"/>
          <a:stretch/>
        </p:blipFill>
        <p:spPr>
          <a:xfrm>
            <a:off x="4601028" y="3229429"/>
            <a:ext cx="4291451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060" b="13451"/>
          <a:stretch/>
        </p:blipFill>
        <p:spPr>
          <a:xfrm>
            <a:off x="335405" y="727830"/>
            <a:ext cx="6252819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37230" y="400680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7230" y="3956228"/>
            <a:ext cx="44507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занятий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последующим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анализом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981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224136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детей на занятии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Prezentacii.com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086"/>
          <a:stretch/>
        </p:blipFill>
        <p:spPr>
          <a:xfrm>
            <a:off x="179512" y="1556792"/>
            <a:ext cx="4501628" cy="2495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36"/>
          <a:stretch/>
        </p:blipFill>
        <p:spPr>
          <a:xfrm>
            <a:off x="4860032" y="1628800"/>
            <a:ext cx="3998402" cy="258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23"/>
          <a:stretch/>
        </p:blipFill>
        <p:spPr>
          <a:xfrm>
            <a:off x="1115616" y="4293096"/>
            <a:ext cx="3467317" cy="1918566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118072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1281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Prezentacii.com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4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04664"/>
            <a:ext cx="2976330" cy="2232248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34" r="44272"/>
          <a:stretch/>
        </p:blipFill>
        <p:spPr>
          <a:xfrm>
            <a:off x="6372200" y="620688"/>
            <a:ext cx="2232248" cy="3431121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17" t="9190" r="22136"/>
          <a:stretch/>
        </p:blipFill>
        <p:spPr>
          <a:xfrm>
            <a:off x="2771800" y="1772816"/>
            <a:ext cx="3125021" cy="3168352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71281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51520" y="213330"/>
            <a:ext cx="8651304" cy="767398"/>
          </a:xfrm>
        </p:spPr>
        <p:txBody>
          <a:bodyPr/>
          <a:lstStyle/>
          <a:p>
            <a:pPr algn="l"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руководства: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273"/>
          <a:stretch/>
        </p:blipFill>
        <p:spPr>
          <a:xfrm>
            <a:off x="971600" y="933908"/>
            <a:ext cx="4032449" cy="2683409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Объект 16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7" t="11293" r="2773"/>
          <a:stretch/>
        </p:blipFill>
        <p:spPr>
          <a:xfrm>
            <a:off x="251520" y="3536758"/>
            <a:ext cx="3539335" cy="3024336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48" t="3888" r="26428" b="11349"/>
          <a:stretch/>
        </p:blipFill>
        <p:spPr>
          <a:xfrm>
            <a:off x="5508104" y="260648"/>
            <a:ext cx="3456384" cy="4029931"/>
          </a:xfrm>
          <a:prstGeom prst="rect">
            <a:avLst/>
          </a:prstGeom>
          <a:ln w="3810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52942"/>
            <a:ext cx="4272136" cy="3204102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33590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4807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структуры занятия: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61" t="20309"/>
          <a:stretch/>
        </p:blipFill>
        <p:spPr>
          <a:xfrm>
            <a:off x="395536" y="1412776"/>
            <a:ext cx="4261950" cy="2880320"/>
          </a:xfrm>
          <a:ln w="38100">
            <a:solidFill>
              <a:srgbClr val="00B05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14" t="18432" r="15356" b="5869"/>
          <a:stretch/>
        </p:blipFill>
        <p:spPr>
          <a:xfrm>
            <a:off x="4788024" y="1916832"/>
            <a:ext cx="4098064" cy="3024336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51520" y="4437112"/>
            <a:ext cx="1760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4797152"/>
            <a:ext cx="3875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проблемно-поисковая ситуация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68144" y="4653136"/>
            <a:ext cx="2926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 </a:t>
            </a:r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персонажа)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351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51520" y="213330"/>
            <a:ext cx="8651304" cy="767398"/>
          </a:xfrm>
        </p:spPr>
        <p:txBody>
          <a:bodyPr/>
          <a:lstStyle/>
          <a:p>
            <a:pPr algn="l"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Ситуация успеха.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408" t="16166" r="3524" b="12783"/>
          <a:stretch/>
        </p:blipFill>
        <p:spPr>
          <a:xfrm>
            <a:off x="5148064" y="764704"/>
            <a:ext cx="3778633" cy="3528392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914"/>
          <a:stretch/>
        </p:blipFill>
        <p:spPr>
          <a:xfrm>
            <a:off x="377417" y="1196752"/>
            <a:ext cx="3871712" cy="3816424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457" r="2864" b="13133"/>
          <a:stretch/>
        </p:blipFill>
        <p:spPr>
          <a:xfrm>
            <a:off x="4067944" y="4184126"/>
            <a:ext cx="3960440" cy="2520031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231179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571500" y="214313"/>
            <a:ext cx="7786688" cy="10001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 fromWordArt="1">
            <a:prstTxWarp prst="textPlain">
              <a:avLst>
                <a:gd name="adj" fmla="val 49412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0" y="2996952"/>
            <a:ext cx="3901307" cy="1584176"/>
          </a:xfrm>
          <a:prstGeom prst="cloudCallout">
            <a:avLst>
              <a:gd name="adj1" fmla="val 48554"/>
              <a:gd name="adj2" fmla="val -26131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стимулировать инициативу и творчество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3203848" y="2060848"/>
            <a:ext cx="4624388" cy="2232248"/>
          </a:xfrm>
          <a:prstGeom prst="cloudCallout">
            <a:avLst>
              <a:gd name="adj1" fmla="val -10630"/>
              <a:gd name="adj2" fmla="val -103718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ориентировать молодого педагога на применение современных технологий в работе с детьми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4607496" y="3717032"/>
            <a:ext cx="4536504" cy="1728192"/>
          </a:xfrm>
          <a:prstGeom prst="cloudCallout">
            <a:avLst>
              <a:gd name="adj1" fmla="val -8366"/>
              <a:gd name="adj2" fmla="val 29782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условий для профессионального и карьерного роста молодых педагогов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067944" y="836712"/>
            <a:ext cx="3638550" cy="1281113"/>
          </a:xfrm>
          <a:prstGeom prst="cloudCallout">
            <a:avLst>
              <a:gd name="adj1" fmla="val -53819"/>
              <a:gd name="adj2" fmla="val 22583"/>
            </a:avLst>
          </a:prstGeom>
          <a:solidFill>
            <a:schemeClr val="accent1">
              <a:lumMod val="20000"/>
              <a:lumOff val="80000"/>
            </a:schemeClr>
          </a:solidFill>
          <a:ln w="63500">
            <a:solidFill>
              <a:srgbClr val="4F81B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Помощь молодым педагогам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569075" y="260648"/>
            <a:ext cx="2574925" cy="2351088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" name="Рисунок 79" descr="0_89369_5f75914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9100"/>
            <a:ext cx="5200650" cy="135890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51520" y="332656"/>
            <a:ext cx="3672408" cy="2405062"/>
          </a:xfrm>
          <a:prstGeom prst="cloudCallout">
            <a:avLst>
              <a:gd name="adj1" fmla="val 114819"/>
              <a:gd name="adj2" fmla="val -47089"/>
            </a:avLst>
          </a:prstGeom>
          <a:solidFill>
            <a:srgbClr val="FFFFFF"/>
          </a:solidFill>
          <a:ln w="63500">
            <a:solidFill>
              <a:srgbClr val="4F81B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ru-RU" b="1" dirty="0" smtClean="0"/>
              <a:t>Цель</a:t>
            </a:r>
            <a:r>
              <a:rPr lang="ru-RU" dirty="0" smtClean="0"/>
              <a:t>: развитие профессиональных умений и навыков молодого специалиста</a:t>
            </a:r>
            <a:br>
              <a:rPr lang="ru-RU" dirty="0" smtClean="0"/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128792" cy="1154112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83" b="29433"/>
          <a:stretch/>
        </p:blipFill>
        <p:spPr>
          <a:xfrm>
            <a:off x="1187624" y="1124744"/>
            <a:ext cx="4704523" cy="2278743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91"/>
          <a:stretch/>
        </p:blipFill>
        <p:spPr>
          <a:xfrm>
            <a:off x="4399691" y="3140968"/>
            <a:ext cx="4539145" cy="3387643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02" y="3717031"/>
            <a:ext cx="3748772" cy="2811579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57804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altLang="ru-RU" sz="5400" b="1" dirty="0" smtClean="0">
                <a:solidFill>
                  <a:srgbClr val="7030A0"/>
                </a:solidFill>
              </a:rPr>
              <a:t>создание педагогической среды, в которой молодой педагог найдет себя, будет принят и востребован.</a:t>
            </a:r>
          </a:p>
        </p:txBody>
      </p:sp>
    </p:spTree>
    <p:extLst>
      <p:ext uri="{BB962C8B-B14F-4D97-AF65-F5344CB8AC3E}">
        <p14:creationId xmlns="" xmlns:p14="http://schemas.microsoft.com/office/powerpoint/2010/main" val="290018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8704717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20697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429001"/>
            <a:ext cx="7358063" cy="192882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                                                         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dirty="0" smtClean="0"/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27355" y="3501008"/>
            <a:ext cx="48058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</a:t>
            </a:r>
            <a:b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8038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571500" y="214313"/>
            <a:ext cx="7786688" cy="10001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 fromWordArt="1">
            <a:prstTxWarp prst="textPlain">
              <a:avLst>
                <a:gd name="adj" fmla="val 49412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13" name="AutoShape 1"/>
          <p:cNvSpPr>
            <a:spLocks noChangeArrowheads="1"/>
          </p:cNvSpPr>
          <p:nvPr/>
        </p:nvSpPr>
        <p:spPr bwMode="auto">
          <a:xfrm>
            <a:off x="467544" y="188640"/>
            <a:ext cx="6984776" cy="1800200"/>
          </a:xfrm>
          <a:prstGeom prst="cloudCallout">
            <a:avLst>
              <a:gd name="adj1" fmla="val -43129"/>
              <a:gd name="adj2" fmla="val 88489"/>
            </a:avLst>
          </a:prstGeom>
          <a:solidFill>
            <a:srgbClr val="FFFFFF"/>
          </a:solidFill>
          <a:ln w="63500">
            <a:solidFill>
              <a:srgbClr val="4F81B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предоставление информационного пространства для самостоятельного освоения ими профессиональными знаниями.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17" name="AutoShape 5"/>
          <p:cNvSpPr>
            <a:spLocks noChangeArrowheads="1"/>
          </p:cNvSpPr>
          <p:nvPr/>
        </p:nvSpPr>
        <p:spPr bwMode="auto">
          <a:xfrm>
            <a:off x="611560" y="2276872"/>
            <a:ext cx="4403725" cy="1800200"/>
          </a:xfrm>
          <a:prstGeom prst="cloudCallout">
            <a:avLst>
              <a:gd name="adj1" fmla="val -35283"/>
              <a:gd name="adj2" fmla="val 18596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и становление творческого потенциала молодых педагогов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4499992" y="1916832"/>
            <a:ext cx="3914775" cy="1549400"/>
          </a:xfrm>
          <a:prstGeom prst="cloudCallout">
            <a:avLst>
              <a:gd name="adj1" fmla="val 55305"/>
              <a:gd name="adj2" fmla="val -151140"/>
            </a:avLst>
          </a:prstGeom>
          <a:solidFill>
            <a:srgbClr val="FFFFFF"/>
          </a:solidFill>
          <a:ln w="63500">
            <a:solidFill>
              <a:srgbClr val="4F81B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выработка интереса к педагогической деятельности;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4" name="Рисунок 79" descr="0_89369_5f75914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875" y="7985125"/>
            <a:ext cx="5476875" cy="1362075"/>
          </a:xfrm>
          <a:prstGeom prst="rect">
            <a:avLst/>
          </a:prstGeom>
          <a:noFill/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23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2699792" y="3645024"/>
            <a:ext cx="5652120" cy="2304256"/>
          </a:xfrm>
          <a:prstGeom prst="cloudCallout">
            <a:avLst>
              <a:gd name="adj1" fmla="val 53444"/>
              <a:gd name="adj2" fmla="val -101282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rgbClr val="4F81BD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активных форм работы по повышению профессиональной компетентности педагогов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Рисунок 79" descr="0_89369_5f759142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99100"/>
            <a:ext cx="5200650" cy="13589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571500" y="214313"/>
            <a:ext cx="7786688" cy="10001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 fromWordArt="1">
            <a:prstTxWarp prst="textPlain">
              <a:avLst>
                <a:gd name="adj" fmla="val 49412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slide_1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260648"/>
            <a:ext cx="7992888" cy="6408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2034c941b1cdda872fbb58c7bfb6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3274" y="764704"/>
            <a:ext cx="4940726" cy="5661248"/>
          </a:xfrm>
          <a:prstGeom prst="rect">
            <a:avLst/>
          </a:prstGeom>
        </p:spPr>
      </p:pic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6064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Кого же из работников мы относим к категории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молодых специалистов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1043608" y="1628800"/>
          <a:ext cx="698477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539552" y="188640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Проведённый анализ качественного состава педагогических кадров нашего ДОО выявил,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из 19 педагогов - 7 (36,8 %) составляют молодые специалисты,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1278600" y="61175"/>
            <a:ext cx="65925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2016- 2017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 2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категорию имеют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 молодых специалиста педагога.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встал вопрос о повышении уровня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молодых специалистов нашего детского сада. 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331640" y="1700808"/>
          <a:ext cx="6768752" cy="45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467543" y="1214438"/>
            <a:ext cx="84466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620688"/>
            <a:ext cx="52383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«Со мной работали десятки молодых педагогов. Я убедился, что как бы человек успешно не кончил педагогический вуз, как бы он не был талантлив, а если не будет учится на опыте, никогда не будет хорошим педагогом, я сам учился у более старых педагогов…»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А.С.Макаренко</a:t>
            </a:r>
          </a:p>
        </p:txBody>
      </p:sp>
      <p:pic>
        <p:nvPicPr>
          <p:cNvPr id="15" name="Рисунок 14" descr="292993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12776"/>
            <a:ext cx="3234359" cy="36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2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487" y="4264746"/>
            <a:ext cx="2151352" cy="215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323850" y="4365625"/>
            <a:ext cx="4248150" cy="20875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1" name="AutoShape 9"/>
          <p:cNvSpPr>
            <a:spLocks noChangeArrowheads="1"/>
          </p:cNvSpPr>
          <p:nvPr/>
        </p:nvSpPr>
        <p:spPr bwMode="auto">
          <a:xfrm>
            <a:off x="323850" y="3110850"/>
            <a:ext cx="4248150" cy="1241282"/>
          </a:xfrm>
          <a:prstGeom prst="triangle">
            <a:avLst>
              <a:gd name="adj" fmla="val 49348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3" name="WordArt 12"/>
          <p:cNvSpPr>
            <a:spLocks noChangeArrowheads="1" noChangeShapeType="1" noTextEdit="1"/>
          </p:cNvSpPr>
          <p:nvPr/>
        </p:nvSpPr>
        <p:spPr bwMode="auto">
          <a:xfrm>
            <a:off x="5959475" y="1268760"/>
            <a:ext cx="2212975" cy="544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kern="10" dirty="0">
              <a:ln w="9525">
                <a:noFill/>
                <a:round/>
                <a:headEnd/>
                <a:tailEnd/>
              </a:ln>
              <a:solidFill>
                <a:prstClr val="black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19" name="Rectangle 28"/>
          <p:cNvSpPr>
            <a:spLocks noChangeArrowheads="1"/>
          </p:cNvSpPr>
          <p:nvPr/>
        </p:nvSpPr>
        <p:spPr bwMode="auto">
          <a:xfrm>
            <a:off x="468312" y="4736235"/>
            <a:ext cx="1779989" cy="56442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Рыбинцева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О.Н</a:t>
            </a:r>
          </a:p>
          <a:p>
            <a:pPr algn="ctr"/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Педстаж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 года.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20" name="Rectangle 29"/>
          <p:cNvSpPr>
            <a:spLocks noChangeArrowheads="1"/>
          </p:cNvSpPr>
          <p:nvPr/>
        </p:nvSpPr>
        <p:spPr bwMode="auto">
          <a:xfrm>
            <a:off x="2630759" y="4694238"/>
            <a:ext cx="1657728" cy="6461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Иткулова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Ж.К</a:t>
            </a:r>
          </a:p>
          <a:p>
            <a:pPr algn="ctr"/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Педстаж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 года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123" name="Rectangle 33"/>
          <p:cNvSpPr>
            <a:spLocks noChangeArrowheads="1"/>
          </p:cNvSpPr>
          <p:nvPr/>
        </p:nvSpPr>
        <p:spPr bwMode="auto">
          <a:xfrm>
            <a:off x="468313" y="5589588"/>
            <a:ext cx="1779988" cy="57571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Харькова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С.В.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Педстаж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4124" name="Rectangle 34"/>
          <p:cNvSpPr>
            <a:spLocks noChangeArrowheads="1"/>
          </p:cNvSpPr>
          <p:nvPr/>
        </p:nvSpPr>
        <p:spPr bwMode="auto">
          <a:xfrm>
            <a:off x="2630759" y="5589588"/>
            <a:ext cx="1688762" cy="57571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Ишкова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Н.И.</a:t>
            </a:r>
          </a:p>
          <a:p>
            <a:pPr algn="ctr"/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Педстаж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 года</a:t>
            </a:r>
          </a:p>
        </p:txBody>
      </p:sp>
      <p:sp>
        <p:nvSpPr>
          <p:cNvPr id="4127" name="WordArt 37"/>
          <p:cNvSpPr>
            <a:spLocks noChangeArrowheads="1" noChangeShapeType="1" noTextEdit="1"/>
          </p:cNvSpPr>
          <p:nvPr/>
        </p:nvSpPr>
        <p:spPr bwMode="auto">
          <a:xfrm>
            <a:off x="1474207" y="3741108"/>
            <a:ext cx="1917549" cy="5332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prstClr val="blac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Детский сад № </a:t>
            </a:r>
            <a:r>
              <a:rPr lang="ru-RU" kern="10" dirty="0" smtClean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prstClr val="blac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6</a:t>
            </a:r>
          </a:p>
          <a:p>
            <a:pPr algn="ctr"/>
            <a:r>
              <a:rPr lang="ru-RU" kern="10" dirty="0" smtClean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prstClr val="blac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«Солнышко»</a:t>
            </a:r>
            <a:endParaRPr lang="ru-RU" kern="10" dirty="0">
              <a:ln w="9525">
                <a:solidFill>
                  <a:srgbClr val="CC0000"/>
                </a:solidFill>
                <a:round/>
                <a:headEnd/>
                <a:tailEnd/>
              </a:ln>
              <a:solidFill>
                <a:prstClr val="black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2" name="Picture 4" descr="2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2906" y="4694238"/>
            <a:ext cx="2032614" cy="2032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2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4206" y="2781301"/>
            <a:ext cx="2054226" cy="223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 descr="2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2525" y="2991634"/>
            <a:ext cx="2077944" cy="20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584" t="6922" r="39148" b="47240"/>
          <a:stretch/>
        </p:blipFill>
        <p:spPr bwMode="auto">
          <a:xfrm flipH="1">
            <a:off x="4751614" y="4500140"/>
            <a:ext cx="1007836" cy="13773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64" t="-6074" r="23243" b="31231"/>
          <a:stretch/>
        </p:blipFill>
        <p:spPr bwMode="auto">
          <a:xfrm>
            <a:off x="6984206" y="4772924"/>
            <a:ext cx="1043783" cy="13923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352" t="38202" r="19232" b="49702"/>
          <a:stretch/>
        </p:blipFill>
        <p:spPr>
          <a:xfrm>
            <a:off x="5832475" y="3251086"/>
            <a:ext cx="1079500" cy="1297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069" t="13581" r="56651" b="38049"/>
          <a:stretch/>
        </p:blipFill>
        <p:spPr bwMode="auto">
          <a:xfrm>
            <a:off x="7271544" y="2910980"/>
            <a:ext cx="1081088" cy="14834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03863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302</Words>
  <Application>Microsoft Office PowerPoint</Application>
  <PresentationFormat>Экран (4:3)</PresentationFormat>
  <Paragraphs>93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Diseño predeterminado</vt:lpstr>
      <vt:lpstr>Шаблон 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Организация детей на занятии </vt:lpstr>
      <vt:lpstr>Слайд 16</vt:lpstr>
      <vt:lpstr>Приемы руководства: </vt:lpstr>
      <vt:lpstr>Соблюдение структуры занятия:</vt:lpstr>
      <vt:lpstr>   Ситуация успеха. </vt:lpstr>
      <vt:lpstr>Заключительная часть занятия.</vt:lpstr>
      <vt:lpstr>.</vt:lpstr>
      <vt:lpstr>Слайд 22</vt:lpstr>
      <vt:lpstr>                                                         .</vt:lpstr>
    </vt:vector>
  </TitlesOfParts>
  <Company>unattend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OEM</dc:creator>
  <cp:lastModifiedBy>user</cp:lastModifiedBy>
  <cp:revision>111</cp:revision>
  <dcterms:created xsi:type="dcterms:W3CDTF">2009-04-16T17:03:08Z</dcterms:created>
  <dcterms:modified xsi:type="dcterms:W3CDTF">2017-08-24T07:38:16Z</dcterms:modified>
</cp:coreProperties>
</file>